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notesMasterIdLst>
    <p:notesMasterId r:id="rId19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7" r:id="rId10"/>
    <p:sldId id="264" r:id="rId11"/>
    <p:sldId id="268" r:id="rId12"/>
    <p:sldId id="265" r:id="rId13"/>
    <p:sldId id="269" r:id="rId14"/>
    <p:sldId id="266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0"/>
    <p:restoredTop sz="94643"/>
  </p:normalViewPr>
  <p:slideViewPr>
    <p:cSldViewPr snapToGrid="0" snapToObjects="1">
      <p:cViewPr>
        <p:scale>
          <a:sx n="80" d="100"/>
          <a:sy n="80" d="100"/>
        </p:scale>
        <p:origin x="-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C579C-CE2F-484C-8EDE-5287E698CDBA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1C6DF-2408-B44E-96C7-4D4E8F261E3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10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1C6DF-2408-B44E-96C7-4D4E8F261E3E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0903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徵用的方式為何？是屬於哪一種呢？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1C6DF-2408-B44E-96C7-4D4E8F261E3E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28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8CB28C9-7916-8C4E-A47F-38695F999BEE}" type="datetimeFigureOut">
              <a:rPr kumimoji="1" lang="zh-TW" altLang="en-US" smtClean="0"/>
              <a:t>2017/1/17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D9FF006-58AD-D349-B37F-2F33A9A367F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630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88610" y="1722193"/>
            <a:ext cx="9614263" cy="2098226"/>
          </a:xfrm>
        </p:spPr>
        <p:txBody>
          <a:bodyPr/>
          <a:lstStyle/>
          <a:p>
            <a:r>
              <a:rPr lang="en-US" altLang="zh-TW" sz="3600" b="1" dirty="0"/>
              <a:t>The role of Information Fluidity in Enterprise Social Media</a:t>
            </a:r>
            <a:r>
              <a:rPr lang="zh-TW" altLang="zh-TW" sz="3600" dirty="0"/>
              <a:t/>
            </a:r>
            <a:br>
              <a:rPr lang="zh-TW" altLang="zh-TW" sz="3600" dirty="0"/>
            </a:br>
            <a:r>
              <a:rPr lang="en-US" altLang="zh-TW" sz="3600" b="1" dirty="0"/>
              <a:t>based information system - CCP </a:t>
            </a:r>
            <a:r>
              <a:rPr lang="en-US" altLang="zh-TW" sz="3600" b="1" dirty="0" smtClean="0"/>
              <a:t>iSender</a:t>
            </a:r>
            <a:endParaRPr kumimoji="1"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指導教授：周子銓 博士</a:t>
            </a:r>
            <a:endParaRPr kumimoji="1"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學生：黃振皓</a:t>
            </a:r>
            <a:endParaRPr kumimoji="1"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626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00666" y="547975"/>
            <a:ext cx="7704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3.2 Leveraging phase</a:t>
            </a:r>
            <a:endParaRPr lang="zh-TW" altLang="zh-TW" sz="2400" dirty="0" smtClean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0666" y="1761439"/>
            <a:ext cx="880533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一般社群軟體可以達到通訊的效果，但是企業其實還有</a:t>
            </a:r>
            <a:r>
              <a:rPr lang="en-US" altLang="zh-TW" sz="2500" dirty="0">
                <a:latin typeface="Heiti TC Light" charset="-120"/>
                <a:ea typeface="Heiti TC Light" charset="-120"/>
                <a:cs typeface="Heiti TC Light" charset="-120"/>
              </a:rPr>
              <a:t>security</a:t>
            </a: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的問題，有需要跟</a:t>
            </a:r>
            <a:r>
              <a:rPr lang="en-US" altLang="zh-TW" sz="2500" dirty="0">
                <a:latin typeface="Heiti TC Light" charset="-120"/>
                <a:ea typeface="Heiti TC Light" charset="-120"/>
                <a:cs typeface="Heiti TC Light" charset="-120"/>
              </a:rPr>
              <a:t>ERP</a:t>
            </a: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整合的問題，如果說沒有一個比較好的社群軟體，基本上其實不能百分之百發揮說這整個通訊帶來的效益</a:t>
            </a:r>
            <a:r>
              <a:rPr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。所以</a:t>
            </a: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透過</a:t>
            </a:r>
            <a:r>
              <a:rPr lang="en-US" altLang="zh-TW" sz="2500" dirty="0">
                <a:latin typeface="Heiti TC Light" charset="-120"/>
                <a:ea typeface="Heiti TC Light" charset="-120"/>
                <a:cs typeface="Heiti TC Light" charset="-120"/>
              </a:rPr>
              <a:t>iSender</a:t>
            </a: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lang="en-US" altLang="zh-TW" sz="2500" dirty="0">
                <a:latin typeface="Heiti TC Light" charset="-120"/>
                <a:ea typeface="Heiti TC Light" charset="-120"/>
                <a:cs typeface="Heiti TC Light" charset="-120"/>
              </a:rPr>
              <a:t>ERP</a:t>
            </a: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結合，如：強化</a:t>
            </a:r>
            <a:r>
              <a:rPr lang="en-US" altLang="zh-TW" sz="2500" dirty="0">
                <a:latin typeface="Heiti TC Light" charset="-120"/>
                <a:ea typeface="Heiti TC Light" charset="-120"/>
                <a:cs typeface="Heiti TC Light" charset="-120"/>
              </a:rPr>
              <a:t>QR</a:t>
            </a: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en-US" altLang="zh-TW" sz="2500" dirty="0">
                <a:latin typeface="Heiti TC Light" charset="-120"/>
                <a:ea typeface="Heiti TC Light" charset="-120"/>
                <a:cs typeface="Heiti TC Light" charset="-120"/>
              </a:rPr>
              <a:t>code</a:t>
            </a: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派車狀況</a:t>
            </a:r>
            <a:endParaRPr lang="en-US" altLang="zh-TW" sz="25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just"/>
            <a:r>
              <a:rPr lang="zh-TW" altLang="en-US" sz="2500" dirty="0" smtClean="0">
                <a:solidFill>
                  <a:schemeClr val="dk1"/>
                </a:solidFill>
                <a:latin typeface="Heiti TC Light" charset="-120"/>
                <a:ea typeface="Heiti TC Light" charset="-120"/>
                <a:cs typeface="Heiti TC Light" charset="-120"/>
              </a:rPr>
              <a:t>                                                                                      黃部長 </a:t>
            </a:r>
            <a:r>
              <a:rPr lang="en-US" altLang="zh-TW" sz="2500" dirty="0">
                <a:solidFill>
                  <a:schemeClr val="dk1"/>
                </a:solidFill>
                <a:latin typeface="Heiti TC Light" charset="-120"/>
                <a:ea typeface="Heiti TC Light" charset="-120"/>
                <a:cs typeface="Heiti TC Light" charset="-120"/>
              </a:rPr>
              <a:t>0202</a:t>
            </a:r>
            <a:r>
              <a:rPr lang="zh-TW" altLang="en-US" sz="2500" dirty="0">
                <a:solidFill>
                  <a:schemeClr val="dk1"/>
                </a:solidFill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endParaRPr lang="zh-TW" altLang="en-US" sz="25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666" y="4773138"/>
            <a:ext cx="86868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大發廠建廠，不同地方透過</a:t>
            </a:r>
            <a:r>
              <a:rPr lang="en-US" altLang="zh-TW" sz="2500" dirty="0">
                <a:latin typeface="Heiti TC Light" charset="-120"/>
                <a:ea typeface="Heiti TC Light" charset="-120"/>
                <a:cs typeface="Heiti TC Light" charset="-120"/>
              </a:rPr>
              <a:t>iSender</a:t>
            </a: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相互合作，傳送需求檔案。</a:t>
            </a:r>
            <a:endParaRPr lang="en-US" altLang="zh-TW" sz="25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lang="en-US" altLang="zh-TW" sz="25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                                                                                     黃部長 </a:t>
            </a:r>
            <a:r>
              <a:rPr lang="en-US" altLang="zh-TW" sz="2500" dirty="0" smtClean="0">
                <a:latin typeface="Heiti TC Light" charset="-120"/>
                <a:ea typeface="Heiti TC Light" charset="-120"/>
                <a:cs typeface="Heiti TC Light" charset="-120"/>
              </a:rPr>
              <a:t>0210</a:t>
            </a:r>
            <a:r>
              <a:rPr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endParaRPr lang="zh-TW" altLang="en-US" sz="25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0665" y="4279204"/>
            <a:ext cx="8686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smtClean="0">
                <a:latin typeface="Helvetica" charset="0"/>
                <a:ea typeface="Helvetica" charset="0"/>
                <a:cs typeface="Helvetica" charset="0"/>
              </a:rPr>
              <a:t>Improving cross-boundary cooperation through adaptive co-management</a:t>
            </a:r>
            <a:endParaRPr lang="zh-TW" altLang="zh-TW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0665" y="1298279"/>
            <a:ext cx="8940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smtClean="0">
                <a:latin typeface="Helvetica" charset="0"/>
                <a:ea typeface="Helvetica" charset="0"/>
                <a:cs typeface="Helvetica" charset="0"/>
              </a:rPr>
              <a:t>Gathering information through compatibility with existing information systems</a:t>
            </a:r>
            <a:endParaRPr lang="zh-TW" altLang="zh-TW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46" y="1761439"/>
            <a:ext cx="1761744" cy="17223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110" y="4125332"/>
            <a:ext cx="1653480" cy="19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7601" y="1840637"/>
            <a:ext cx="874201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作為一種特性，它指的是</a:t>
            </a:r>
            <a:r>
              <a:rPr lang="zh-TW" altLang="en-US" sz="2500" b="1" dirty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不同的系統和組織機構之間相互合作</a:t>
            </a:r>
            <a:r>
              <a:rPr lang="zh-TW" altLang="en-US" sz="2500" b="1" dirty="0">
                <a:latin typeface="Heiti TC Light" charset="-120"/>
                <a:ea typeface="Heiti TC Light" charset="-120"/>
                <a:cs typeface="Heiti TC Light" charset="-120"/>
              </a:rPr>
              <a:t>，</a:t>
            </a: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協同工作（即互操作）的能力</a:t>
            </a:r>
            <a:r>
              <a:rPr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。</a:t>
            </a:r>
            <a:endParaRPr lang="en-US" altLang="zh-TW" sz="25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just"/>
            <a:endParaRPr kumimoji="1" lang="en-US" altLang="zh-TW" sz="25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just"/>
            <a:r>
              <a:rPr kumimoji="1" lang="en-US" altLang="zh-TW" sz="2500" dirty="0" smtClean="0">
                <a:latin typeface="Helvetica" charset="0"/>
                <a:ea typeface="Helvetica" charset="0"/>
                <a:cs typeface="Helvetica" charset="0"/>
              </a:rPr>
              <a:t>iSender</a:t>
            </a:r>
            <a:r>
              <a:rPr kumimoji="1" lang="zh-TW" altLang="en-US" sz="25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1"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導入</a:t>
            </a:r>
            <a:r>
              <a:rPr kumimoji="1"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之後，可以直接透過 </a:t>
            </a:r>
            <a:r>
              <a:rPr kumimoji="1" lang="en-US" altLang="zh-TW" sz="2500" dirty="0" smtClean="0">
                <a:latin typeface="Helvetica" charset="0"/>
                <a:ea typeface="Helvetica" charset="0"/>
                <a:cs typeface="Helvetica" charset="0"/>
              </a:rPr>
              <a:t>iSender</a:t>
            </a:r>
            <a:r>
              <a:rPr kumimoji="1"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kumimoji="1"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完成過去的工作，甚至在作業過程中得到相關的社會資源</a:t>
            </a:r>
            <a:r>
              <a:rPr lang="en-US" altLang="zh-TW" sz="2500" dirty="0" smtClean="0">
                <a:latin typeface="Helvetica" charset="0"/>
                <a:ea typeface="Helvetica" charset="0"/>
                <a:cs typeface="Helvetica" charset="0"/>
              </a:rPr>
              <a:t>(Brown and </a:t>
            </a:r>
            <a:r>
              <a:rPr lang="en-US" altLang="zh-TW" sz="2500" dirty="0" err="1" smtClean="0">
                <a:latin typeface="Helvetica" charset="0"/>
                <a:ea typeface="Helvetica" charset="0"/>
                <a:cs typeface="Helvetica" charset="0"/>
              </a:rPr>
              <a:t>Duguid</a:t>
            </a:r>
            <a:r>
              <a:rPr lang="en-US" altLang="zh-TW" sz="2500" dirty="0" smtClean="0">
                <a:latin typeface="Helvetica" charset="0"/>
                <a:ea typeface="Helvetica" charset="0"/>
                <a:cs typeface="Helvetica" charset="0"/>
              </a:rPr>
              <a:t> 2001; </a:t>
            </a:r>
            <a:r>
              <a:rPr lang="en-US" altLang="zh-TW" sz="2500" dirty="0" err="1" smtClean="0">
                <a:latin typeface="Helvetica" charset="0"/>
                <a:ea typeface="Helvetica" charset="0"/>
                <a:cs typeface="Helvetica" charset="0"/>
              </a:rPr>
              <a:t>Wasko</a:t>
            </a:r>
            <a:r>
              <a:rPr lang="en-US" altLang="zh-TW" sz="2500" dirty="0" smtClean="0">
                <a:latin typeface="Helvetica" charset="0"/>
                <a:ea typeface="Helvetica" charset="0"/>
                <a:cs typeface="Helvetica" charset="0"/>
              </a:rPr>
              <a:t> and </a:t>
            </a:r>
            <a:r>
              <a:rPr lang="en-US" altLang="zh-TW" sz="2500" dirty="0" err="1" smtClean="0">
                <a:latin typeface="Helvetica" charset="0"/>
                <a:ea typeface="Helvetica" charset="0"/>
                <a:cs typeface="Helvetica" charset="0"/>
              </a:rPr>
              <a:t>Faraj</a:t>
            </a:r>
            <a:r>
              <a:rPr lang="en-US" altLang="zh-TW" sz="2500" dirty="0" smtClean="0">
                <a:latin typeface="Helvetica" charset="0"/>
                <a:ea typeface="Helvetica" charset="0"/>
                <a:cs typeface="Helvetica" charset="0"/>
              </a:rPr>
              <a:t> 2005).</a:t>
            </a:r>
            <a:endParaRPr kumimoji="1" lang="en-US" altLang="zh-TW" sz="25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0666" y="547975"/>
            <a:ext cx="7704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3.2 Leveraging phase</a:t>
            </a:r>
            <a:r>
              <a:rPr lang="zh-TW" altLang="en-US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-&gt;</a:t>
            </a:r>
            <a:r>
              <a:rPr lang="zh-TW" altLang="en-US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Interoperability</a:t>
            </a:r>
            <a:endParaRPr lang="zh-TW" altLang="zh-TW" sz="2400" dirty="0" smtClean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47029" y="1009640"/>
            <a:ext cx="3964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互操作性</a:t>
            </a:r>
            <a:r>
              <a:rPr lang="en-US" altLang="zh-TW" sz="2000" b="1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(</a:t>
            </a:r>
            <a:r>
              <a:rPr lang="zh-TW" altLang="en-US" sz="2000" b="1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協同工作能力，互用性</a:t>
            </a:r>
            <a:r>
              <a:rPr lang="en-US" altLang="zh-TW" sz="2000" b="1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)</a:t>
            </a:r>
            <a:endParaRPr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89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00666" y="547975"/>
            <a:ext cx="7704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3.3 Adapting phase</a:t>
            </a:r>
            <a:endParaRPr kumimoji="1" lang="en-US" altLang="zh-TW" sz="2400" dirty="0" smtClean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kumimoji="1" lang="zh-TW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0666" y="1743056"/>
            <a:ext cx="87390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透過貼圖請假，自動連結</a:t>
            </a:r>
            <a:r>
              <a:rPr lang="en-US" altLang="zh-TW" sz="2500" dirty="0">
                <a:latin typeface="Heiti TC Light" charset="-120"/>
                <a:ea typeface="Heiti TC Light" charset="-120"/>
                <a:cs typeface="Heiti TC Light" charset="-120"/>
              </a:rPr>
              <a:t>ERP</a:t>
            </a: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系統。並且搭配相關機制，倘若是高階主管喪假，自動觸發公司高層與以慰問。在員工遞出婚假時候，公司主管也得以接受訊息表達關心</a:t>
            </a:r>
            <a:r>
              <a:rPr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。</a:t>
            </a:r>
            <a:endParaRPr lang="en-US" altLang="zh-TW" sz="25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>
              <a:defRPr/>
            </a:pPr>
            <a:r>
              <a:rPr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                                                                                              林協理</a:t>
            </a:r>
            <a:endParaRPr lang="en-US" altLang="zh-TW" sz="25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666" y="3979330"/>
            <a:ext cx="899749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zh-TW" sz="2500" dirty="0">
                <a:solidFill>
                  <a:schemeClr val="dk1"/>
                </a:solidFill>
                <a:latin typeface="Heiti TC Light" charset="-120"/>
                <a:ea typeface="Heiti TC Light" charset="-120"/>
                <a:cs typeface="Heiti TC Light" charset="-120"/>
              </a:rPr>
              <a:t>收到一個值班的電話，反應說哪個系統的問題，那他就在這個通報群組裡面丟一個訊息，訊息丟出來之後，然後以前曾經處理過的人，他可能會把那個布穀鳥在叫的時候，這種布穀布穀的時候，其實點進去看這個以前處理過了，可能大概兩三分鐘之內就告訴值班那個說該怎麼處理，其實我們通常一些資訊的問題，異常的動作都差不多在十幾分鐘之內就已經排除掉了</a:t>
            </a:r>
            <a:r>
              <a:rPr lang="zh-TW" altLang="zh-TW" sz="2500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endParaRPr lang="en-US" altLang="zh-TW" sz="25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>
              <a:defRPr/>
            </a:pPr>
            <a:r>
              <a:rPr lang="zh-TW" altLang="en-US" sz="2500" dirty="0">
                <a:solidFill>
                  <a:schemeClr val="dk1"/>
                </a:solidFill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zh-TW" altLang="en-US" sz="2500" dirty="0" smtClean="0">
                <a:solidFill>
                  <a:schemeClr val="dk1"/>
                </a:solidFill>
                <a:latin typeface="Heiti TC Light" charset="-120"/>
                <a:ea typeface="Heiti TC Light" charset="-120"/>
                <a:cs typeface="Heiti TC Light" charset="-120"/>
              </a:rPr>
              <a:t>                                                                                     賴</a:t>
            </a:r>
            <a:r>
              <a:rPr lang="zh-TW" altLang="en-US" sz="2500" dirty="0">
                <a:solidFill>
                  <a:schemeClr val="dk1"/>
                </a:solidFill>
                <a:latin typeface="Heiti TC Light" charset="-120"/>
                <a:ea typeface="Heiti TC Light" charset="-120"/>
                <a:cs typeface="Heiti TC Light" charset="-120"/>
              </a:rPr>
              <a:t>部長</a:t>
            </a:r>
            <a:r>
              <a:rPr lang="en-US" altLang="zh-TW" sz="2500" dirty="0">
                <a:solidFill>
                  <a:schemeClr val="dk1"/>
                </a:solidFill>
                <a:latin typeface="Heiti TC Light" charset="-120"/>
                <a:ea typeface="Heiti TC Light" charset="-120"/>
                <a:cs typeface="Heiti TC Light" charset="-120"/>
              </a:rPr>
              <a:t>0202</a:t>
            </a:r>
            <a:endParaRPr lang="zh-TW" altLang="en-US" sz="2500" dirty="0">
              <a:solidFill>
                <a:schemeClr val="dk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0665" y="3492135"/>
            <a:ext cx="706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latin typeface="Helvetica" charset="0"/>
                <a:ea typeface="Helvetica" charset="0"/>
                <a:cs typeface="Helvetica" charset="0"/>
              </a:rPr>
              <a:t>Adapting enterprise agile through collective engagement</a:t>
            </a:r>
            <a:endParaRPr lang="zh-TW" altLang="zh-TW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0666" y="1293399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smtClean="0">
                <a:latin typeface="Helvetica" charset="0"/>
                <a:ea typeface="Helvetica" charset="0"/>
                <a:cs typeface="Helvetica" charset="0"/>
              </a:rPr>
              <a:t>Business intelligence through appropriation</a:t>
            </a:r>
            <a:endParaRPr lang="zh-TW" altLang="zh-TW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9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3067" y="1286639"/>
            <a:ext cx="8686063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2500" dirty="0" smtClean="0">
                <a:latin typeface="Helvetica" charset="0"/>
                <a:ea typeface="Helvetica" charset="0"/>
                <a:cs typeface="Helvetica" charset="0"/>
              </a:rPr>
              <a:t>Events can occur in different places and under different conditions, and this information is key for the comprehensive understanding of the biomedical processes.</a:t>
            </a:r>
          </a:p>
          <a:p>
            <a:pPr algn="just"/>
            <a:endParaRPr lang="en-US" altLang="zh-TW" sz="25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just"/>
            <a:r>
              <a:rPr kumimoji="1"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透過情境化了解事件在不同的條件下所發生的狀況</a:t>
            </a:r>
            <a:endParaRPr kumimoji="1" lang="en-US" altLang="zh-TW" sz="25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00666" y="547975"/>
            <a:ext cx="7704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3.3 Adapting phase</a:t>
            </a:r>
            <a:r>
              <a:rPr lang="zh-TW" altLang="en-US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-&gt;</a:t>
            </a:r>
            <a:r>
              <a:rPr lang="zh-TW" altLang="en-US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Contextualization</a:t>
            </a:r>
            <a:r>
              <a:rPr lang="zh-TW" altLang="en-US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zh-TW" altLang="en-US" sz="2400" b="1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情境化</a:t>
            </a:r>
            <a:endParaRPr kumimoji="1" lang="en-US" altLang="zh-TW" sz="2400" dirty="0" smtClean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kumimoji="1" lang="zh-TW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58" y="3679811"/>
            <a:ext cx="5303550" cy="30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1"/>
            <a:ext cx="9601200" cy="462967"/>
          </a:xfrm>
        </p:spPr>
        <p:txBody>
          <a:bodyPr>
            <a:normAutofit/>
          </a:bodyPr>
          <a:lstStyle/>
          <a:p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徵用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kumimoji="1" lang="en-US" altLang="zh-TW" sz="2400" dirty="0" smtClean="0">
                <a:latin typeface="Helvetica" charset="0"/>
                <a:ea typeface="Helvetica" charset="0"/>
                <a:cs typeface="Helvetica" charset="0"/>
              </a:rPr>
              <a:t>appropriation</a:t>
            </a:r>
            <a:endParaRPr kumimoji="1" lang="zh-TW" alt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67" y="1137150"/>
            <a:ext cx="9077278" cy="4196850"/>
          </a:xfrm>
        </p:spPr>
      </p:pic>
      <p:sp>
        <p:nvSpPr>
          <p:cNvPr id="7" name="文字方塊 6"/>
          <p:cNvSpPr txBox="1"/>
          <p:nvPr/>
        </p:nvSpPr>
        <p:spPr>
          <a:xfrm>
            <a:off x="6172200" y="1600117"/>
            <a:ext cx="4284133" cy="2121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380067" y="5369850"/>
            <a:ext cx="8017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Reinvention,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adaption,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adjustment,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improvisation,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diversion,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endParaRPr kumimoji="1" lang="en-US" altLang="zh-TW" sz="2400" dirty="0" smtClean="0">
              <a:solidFill>
                <a:srgbClr val="FF0000"/>
              </a:solidFill>
            </a:endParaRPr>
          </a:p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“poaching”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or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“coping”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with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technology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80067" y="6236697"/>
            <a:ext cx="993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徵用的過程會採取 重塑、 適應、 調整、 即興創作、 轉換，“竊取”或者“複製”科技來進行。</a:t>
            </a:r>
            <a:endParaRPr lang="zh-TW" altLang="en-US" dirty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0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>
                <a:latin typeface="Helvetica" charset="0"/>
                <a:ea typeface="Helvetica" charset="0"/>
                <a:cs typeface="Helvetica" charset="0"/>
              </a:rPr>
              <a:t>Enterprise social media based information system in CCP</a:t>
            </a:r>
            <a:endParaRPr kumimoji="1" lang="zh-TW" alt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8500" y="2291079"/>
            <a:ext cx="9601200" cy="358140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35637"/>
              </p:ext>
            </p:extLst>
          </p:nvPr>
        </p:nvGraphicFramePr>
        <p:xfrm>
          <a:off x="1371601" y="1724526"/>
          <a:ext cx="9601199" cy="339513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8528"/>
                <a:gridCol w="3160772"/>
                <a:gridCol w="3771899"/>
              </a:tblGrid>
              <a:tr h="52874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Phase</a:t>
                      </a:r>
                      <a:r>
                        <a:rPr lang="zh-TW" alt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altLang="zh-TW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lang="zh-TW" alt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Telecommunication</a:t>
                      </a:r>
                      <a:r>
                        <a:rPr kumimoji="1" lang="zh-TW" alt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kumimoji="1"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System</a:t>
                      </a:r>
                      <a:endParaRPr lang="zh-TW" alt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0" i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通訊系統</a:t>
                      </a:r>
                      <a:endParaRPr lang="zh-TW" altLang="en-US" b="0" i="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  <a:tr h="52874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TW" altLang="en-US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Message</a:t>
                      </a:r>
                      <a:r>
                        <a:rPr kumimoji="1" lang="zh-TW" alt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kumimoji="1"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System</a:t>
                      </a:r>
                      <a:endParaRPr kumimoji="1" lang="zh-TW" altLang="en-US" dirty="0" smtClean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0" i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訊息系統（傳訊息、電子名片）</a:t>
                      </a:r>
                      <a:endParaRPr lang="zh-TW" altLang="en-US" b="0" i="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  <a:tr h="52874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Phase</a:t>
                      </a:r>
                      <a:r>
                        <a:rPr lang="zh-TW" altLang="en-US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altLang="zh-TW" baseline="0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  <a:endParaRPr lang="zh-TW" alt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Cloud Storage System</a:t>
                      </a:r>
                      <a:endParaRPr lang="zh-TW" alt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0" i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雲端空間</a:t>
                      </a:r>
                      <a:endParaRPr lang="zh-TW" altLang="en-US" b="0" i="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  <a:tr h="52874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TW" altLang="en-US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ERP</a:t>
                      </a:r>
                      <a:r>
                        <a:rPr kumimoji="1" lang="zh-TW" alt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kumimoji="1"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System</a:t>
                      </a:r>
                      <a:endParaRPr kumimoji="1" lang="zh-TW" altLang="en-US" dirty="0" smtClean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i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ERP</a:t>
                      </a:r>
                      <a:r>
                        <a:rPr lang="zh-TW" altLang="en-US" b="0" i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 系統整合（派車、總務用品申請）</a:t>
                      </a:r>
                      <a:endParaRPr lang="zh-TW" altLang="en-US" b="0" i="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  <a:tr h="52874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Phase</a:t>
                      </a:r>
                      <a:r>
                        <a:rPr lang="zh-TW" altLang="en-US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 </a:t>
                      </a:r>
                      <a:r>
                        <a:rPr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3</a:t>
                      </a:r>
                      <a:endParaRPr lang="zh-TW" alt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Safety Reporting System</a:t>
                      </a:r>
                      <a:endParaRPr lang="zh-TW" alt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b="0" i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智慧通報系統</a:t>
                      </a:r>
                      <a:endParaRPr lang="zh-TW" altLang="en-US" b="0" i="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  <a:tr h="52874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TW" altLang="en-US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 smtClean="0">
                          <a:latin typeface="Helvetica" charset="0"/>
                          <a:ea typeface="Helvetica" charset="0"/>
                          <a:cs typeface="Helvetica" charset="0"/>
                        </a:rPr>
                        <a:t>Social Intelligence System</a:t>
                      </a:r>
                      <a:endParaRPr kumimoji="1" lang="zh-TW" altLang="en-US" dirty="0" smtClean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0" i="0" dirty="0" smtClean="0">
                          <a:latin typeface="Heiti TC Light" charset="-120"/>
                          <a:ea typeface="Heiti TC Light" charset="-120"/>
                          <a:cs typeface="Heiti TC Light" charset="-120"/>
                        </a:rPr>
                        <a:t>社會智能系統（瞭解員工請假背後的原因，適時給予關心）</a:t>
                      </a:r>
                      <a:endParaRPr lang="zh-TW" altLang="en-US" b="0" i="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486275" y="5391693"/>
            <a:ext cx="7105650" cy="1200329"/>
          </a:xfrm>
          <a:prstGeom prst="rect">
            <a:avLst/>
          </a:prstGeom>
          <a:ln w="3175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/>
            <a:r>
              <a:rPr lang="zh-TW" altLang="en-US" dirty="0" smtClean="0">
                <a:latin typeface="Helvetica" charset="0"/>
                <a:ea typeface="Helvetica" charset="0"/>
                <a:cs typeface="Helvetica" charset="0"/>
              </a:rPr>
              <a:t>社會智能不僅要明智地理解人際關係，更必須在生活中身體力行。它涵蓋了</a:t>
            </a:r>
            <a:r>
              <a:rPr lang="zh-TW" alt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社會覺察(social awareness</a:t>
            </a:r>
            <a:r>
              <a:rPr lang="zh-TW" altLang="en-US" dirty="0" smtClean="0">
                <a:latin typeface="Helvetica" charset="0"/>
                <a:ea typeface="Helvetica" charset="0"/>
                <a:cs typeface="Helvetica" charset="0"/>
              </a:rPr>
              <a:t>)與</a:t>
            </a:r>
            <a:r>
              <a:rPr lang="zh-TW" alt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社會能力(social ability)</a:t>
            </a:r>
            <a:r>
              <a:rPr lang="zh-TW" altLang="en-US" dirty="0" smtClean="0">
                <a:latin typeface="Helvetica" charset="0"/>
                <a:ea typeface="Helvetica" charset="0"/>
                <a:cs typeface="Helvetica" charset="0"/>
              </a:rPr>
              <a:t>，即從當下感知他人的內心世界、理解對方的感受與思想，到</a:t>
            </a:r>
            <a:r>
              <a:rPr lang="zh-TW" alt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「掌握」複雜的社會情境，進而促成融洽而有效的人際互動</a:t>
            </a:r>
            <a:r>
              <a:rPr lang="zh-TW" altLang="en-US" dirty="0" smtClean="0">
                <a:latin typeface="Helvetica" charset="0"/>
                <a:ea typeface="Helvetica" charset="0"/>
                <a:cs typeface="Helvetica" charset="0"/>
              </a:rPr>
              <a:t>。</a:t>
            </a:r>
            <a:endParaRPr lang="zh-TW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4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標題 1"/>
          <p:cNvSpPr txBox="1">
            <a:spLocks/>
          </p:cNvSpPr>
          <p:nvPr/>
        </p:nvSpPr>
        <p:spPr>
          <a:xfrm>
            <a:off x="1371600" y="685801"/>
            <a:ext cx="9601200" cy="4629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2400" dirty="0" smtClean="0">
                <a:latin typeface="Helvetica" charset="0"/>
                <a:ea typeface="Helvetica" charset="0"/>
                <a:cs typeface="Helvetica" charset="0"/>
              </a:rPr>
              <a:t>Appropriation Mechanism</a:t>
            </a:r>
            <a:endParaRPr kumimoji="1" lang="zh-TW" alt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71870" y="5464962"/>
            <a:ext cx="3470781" cy="1200329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把原本的通訊系統、訊息系統</a:t>
            </a:r>
            <a:r>
              <a:rPr kumimoji="1" lang="zh-TW" altLang="en-US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徵用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到企業中，強化連結性以加速彼此之間的交流。</a:t>
            </a:r>
            <a:endParaRPr kumimoji="1"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kumimoji="1"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781550" y="5464962"/>
            <a:ext cx="3352800" cy="1200329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把原本的雲端系統、網路問卷系統</a:t>
            </a:r>
            <a:r>
              <a:rPr kumimoji="1" lang="zh-TW" altLang="en-US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徵用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到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social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media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，強化互操作性使企業協作能力提升。</a:t>
            </a:r>
            <a:endParaRPr kumimoji="1"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573249" y="5464962"/>
            <a:ext cx="3302929" cy="1200329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把原本的安全通報系統、貼圖請假功能</a:t>
            </a:r>
            <a:r>
              <a:rPr kumimoji="1" lang="zh-TW" altLang="en-US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徵用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到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social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media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，透過情境化成員快速瞭解狀況。</a:t>
            </a:r>
            <a:endParaRPr kumimoji="1"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kumimoji="1"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70" y="1320801"/>
            <a:ext cx="1102394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38134" y="3107267"/>
            <a:ext cx="4673600" cy="4629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3000" b="1" i="1" dirty="0" smtClean="0">
                <a:latin typeface="Helvetica Bold Oblique" charset="0"/>
                <a:ea typeface="Helvetica Bold Oblique" charset="0"/>
                <a:cs typeface="Helvetica Bold Oblique" charset="0"/>
              </a:rPr>
              <a:t>Thanks</a:t>
            </a:r>
            <a:r>
              <a:rPr kumimoji="1" lang="zh-TW" altLang="en-US" sz="3000" b="1" i="1" dirty="0" smtClean="0">
                <a:latin typeface="Helvetica Bold Oblique" charset="0"/>
                <a:ea typeface="Helvetica Bold Oblique" charset="0"/>
                <a:cs typeface="Helvetica Bold Oblique" charset="0"/>
              </a:rPr>
              <a:t> </a:t>
            </a:r>
            <a:r>
              <a:rPr kumimoji="1" lang="en-US" altLang="zh-TW" sz="3000" b="1" i="1" dirty="0" smtClean="0">
                <a:latin typeface="Helvetica Bold Oblique" charset="0"/>
                <a:ea typeface="Helvetica Bold Oblique" charset="0"/>
                <a:cs typeface="Helvetica Bold Oblique" charset="0"/>
              </a:rPr>
              <a:t>for</a:t>
            </a:r>
            <a:r>
              <a:rPr kumimoji="1" lang="zh-TW" altLang="en-US" sz="3000" b="1" i="1" dirty="0" smtClean="0">
                <a:latin typeface="Helvetica Bold Oblique" charset="0"/>
                <a:ea typeface="Helvetica Bold Oblique" charset="0"/>
                <a:cs typeface="Helvetica Bold Oblique" charset="0"/>
              </a:rPr>
              <a:t> </a:t>
            </a:r>
            <a:r>
              <a:rPr kumimoji="1" lang="en-US" altLang="zh-TW" sz="3000" b="1" i="1" dirty="0" smtClean="0">
                <a:latin typeface="Helvetica Bold Oblique" charset="0"/>
                <a:ea typeface="Helvetica Bold Oblique" charset="0"/>
                <a:cs typeface="Helvetica Bold Oblique" charset="0"/>
              </a:rPr>
              <a:t>Listening</a:t>
            </a:r>
            <a:endParaRPr kumimoji="1" lang="zh-TW" altLang="en-US" sz="3000" b="1" i="1" dirty="0">
              <a:latin typeface="Helvetica Bold Oblique" charset="0"/>
              <a:ea typeface="Helvetica Bold Oblique" charset="0"/>
              <a:cs typeface="Helvetica Bold Obli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長春石化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16" y="2286000"/>
            <a:ext cx="2558142" cy="3581400"/>
          </a:xfr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80383" y="2285999"/>
            <a:ext cx="5592806" cy="3581401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latin typeface="Heiti TC Light" charset="-120"/>
                <a:ea typeface="Heiti TC Light" charset="-120"/>
                <a:cs typeface="Heiti TC Light" charset="-120"/>
              </a:rPr>
              <a:t>1949 </a:t>
            </a:r>
            <a:r>
              <a:rPr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年用三台腳踏車創業</a:t>
            </a:r>
            <a:r>
              <a:rPr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, </a:t>
            </a:r>
          </a:p>
          <a:p>
            <a:r>
              <a:rPr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創造</a:t>
            </a:r>
            <a:r>
              <a:rPr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僅次於台塑的第二大石化集團</a:t>
            </a:r>
            <a:r>
              <a:rPr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, </a:t>
            </a:r>
            <a:r>
              <a:rPr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集團年收超過</a:t>
            </a:r>
            <a:r>
              <a:rPr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1400</a:t>
            </a:r>
            <a:r>
              <a:rPr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億</a:t>
            </a:r>
            <a:r>
              <a:rPr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, </a:t>
            </a:r>
            <a:r>
              <a:rPr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年賺</a:t>
            </a:r>
            <a:r>
              <a:rPr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162</a:t>
            </a:r>
            <a:r>
              <a:rPr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億元</a:t>
            </a:r>
            <a:r>
              <a:rPr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, </a:t>
            </a:r>
            <a:r>
              <a:rPr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每股淨價值超越宏達電與聯發科</a:t>
            </a:r>
            <a:r>
              <a:rPr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! </a:t>
            </a:r>
            <a:endParaRPr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995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868472"/>
              </p:ext>
            </p:extLst>
          </p:nvPr>
        </p:nvGraphicFramePr>
        <p:xfrm>
          <a:off x="1233128" y="366711"/>
          <a:ext cx="6837363" cy="383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點陣圖影像" r:id="rId3" imgW="6838095" imgH="3839111" progId="PBrush">
                  <p:embed/>
                </p:oleObj>
              </mc:Choice>
              <mc:Fallback>
                <p:oleObj name="點陣圖影像" r:id="rId3" imgW="6838095" imgH="3839111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128" y="366711"/>
                        <a:ext cx="6837363" cy="383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461879" y="420528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即時主動式訊息通訊平臺</a:t>
            </a:r>
            <a:endParaRPr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85702" y="2401889"/>
            <a:ext cx="6429944" cy="410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5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The information isolated island 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/>
            </a:r>
            <a:b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</a:b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資訊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孤島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5212557" cy="3581401"/>
          </a:xfrm>
        </p:spPr>
        <p:txBody>
          <a:bodyPr/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資訊孤島，顧名思義就是大家就像在一個個島上，只擁有自己的資訊，與其他的島嶼完全沒有交流，從而造成資訊閉塞，發展緩慢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。</a:t>
            </a:r>
            <a:endParaRPr kumimoji="1" lang="en-US" altLang="zh-TW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企業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的資訊孤島就是在整個企業內部，各個部門之間資訊的不到有效及時的溝通交互，企業管理系統之間在功能上不能關聯互助、資訊不共享也不能互換以及資訊與業務流程和應用相互脫節。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31" y="4336316"/>
            <a:ext cx="3225431" cy="23171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4" r="32729" b="20065"/>
          <a:stretch/>
        </p:blipFill>
        <p:spPr>
          <a:xfrm>
            <a:off x="6584157" y="1662885"/>
            <a:ext cx="2694300" cy="21525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25" b="13115"/>
          <a:stretch/>
        </p:blipFill>
        <p:spPr>
          <a:xfrm>
            <a:off x="9485978" y="1662885"/>
            <a:ext cx="2629821" cy="251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5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iSender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4" y="2171700"/>
            <a:ext cx="4254096" cy="35814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" r="3037"/>
          <a:stretch/>
        </p:blipFill>
        <p:spPr>
          <a:xfrm>
            <a:off x="6209812" y="4142528"/>
            <a:ext cx="4762988" cy="27154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12" y="85561"/>
            <a:ext cx="4949156" cy="38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19891" y="2719205"/>
            <a:ext cx="3890496" cy="1667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latin typeface="+mj-ea"/>
                <a:ea typeface="+mj-ea"/>
              </a:rPr>
              <a:t>Enterprise Social Media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based</a:t>
            </a:r>
          </a:p>
          <a:p>
            <a:pPr algn="ctr"/>
            <a:r>
              <a:rPr lang="en-US" altLang="zh-TW" sz="2000" dirty="0" smtClean="0">
                <a:latin typeface="+mj-ea"/>
                <a:ea typeface="+mj-ea"/>
              </a:rPr>
              <a:t>Information</a:t>
            </a:r>
            <a:r>
              <a:rPr lang="zh-TW" altLang="en-US" sz="2000" dirty="0" smtClean="0">
                <a:latin typeface="+mj-ea"/>
                <a:ea typeface="+mj-ea"/>
              </a:rPr>
              <a:t> </a:t>
            </a:r>
            <a:r>
              <a:rPr lang="en-US" altLang="zh-TW" sz="2000" dirty="0" smtClean="0">
                <a:latin typeface="+mj-ea"/>
                <a:ea typeface="+mj-ea"/>
              </a:rPr>
              <a:t>System</a:t>
            </a:r>
          </a:p>
        </p:txBody>
      </p:sp>
      <p:sp>
        <p:nvSpPr>
          <p:cNvPr id="6" name="矩形 5"/>
          <p:cNvSpPr/>
          <p:nvPr/>
        </p:nvSpPr>
        <p:spPr>
          <a:xfrm>
            <a:off x="1091956" y="4739170"/>
            <a:ext cx="2620646" cy="1089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500" dirty="0" smtClean="0">
                <a:solidFill>
                  <a:srgbClr val="C00000"/>
                </a:solidFill>
                <a:latin typeface="+mj-ea"/>
                <a:ea typeface="+mj-ea"/>
              </a:rPr>
              <a:t>Information System</a:t>
            </a:r>
            <a:endParaRPr kumimoji="1" lang="en-US" altLang="zh-TW" sz="2500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1956" y="1484481"/>
            <a:ext cx="2620646" cy="1089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500" dirty="0" smtClean="0">
                <a:solidFill>
                  <a:srgbClr val="C00000"/>
                </a:solidFill>
                <a:latin typeface="+mj-ea"/>
                <a:ea typeface="+mj-ea"/>
              </a:rPr>
              <a:t>Social Media</a:t>
            </a:r>
            <a:endParaRPr kumimoji="1" lang="en-US" altLang="zh-TW" sz="2500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加號 7"/>
          <p:cNvSpPr/>
          <p:nvPr/>
        </p:nvSpPr>
        <p:spPr>
          <a:xfrm>
            <a:off x="1728390" y="2923753"/>
            <a:ext cx="1347778" cy="125816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053279" y="3026010"/>
            <a:ext cx="3552576" cy="992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973129" y="2375859"/>
            <a:ext cx="3712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Arial" charset="0"/>
                <a:ea typeface="Arial" charset="0"/>
                <a:cs typeface="Arial" charset="0"/>
              </a:rPr>
              <a:t>social network connection</a:t>
            </a:r>
            <a:endParaRPr kumimoji="1" lang="zh-TW" alt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187130" y="4277505"/>
            <a:ext cx="328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>
                <a:latin typeface="Arial" charset="0"/>
                <a:ea typeface="Arial" charset="0"/>
                <a:cs typeface="Arial" charset="0"/>
              </a:rPr>
              <a:t>information processing</a:t>
            </a:r>
            <a:endParaRPr kumimoji="1" lang="zh-TW" alt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263" y="336219"/>
            <a:ext cx="5238492" cy="64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5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30159" y="1784733"/>
            <a:ext cx="3199614" cy="12715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rgbClr val="002060"/>
                </a:solidFill>
                <a:latin typeface="+mj-ea"/>
                <a:ea typeface="+mj-ea"/>
              </a:rPr>
              <a:t>Enterprise Social Media</a:t>
            </a:r>
          </a:p>
          <a:p>
            <a:pPr algn="ctr"/>
            <a:r>
              <a:rPr kumimoji="1" lang="en-US" altLang="zh-TW" sz="2000" b="1" dirty="0" smtClean="0">
                <a:solidFill>
                  <a:srgbClr val="002060"/>
                </a:solidFill>
                <a:latin typeface="+mj-ea"/>
                <a:ea typeface="+mj-ea"/>
              </a:rPr>
              <a:t>Based</a:t>
            </a:r>
            <a:r>
              <a:rPr kumimoji="1" lang="zh-TW" altLang="en-US" sz="2000" b="1" dirty="0" smtClean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kumimoji="1" lang="en-US" altLang="zh-TW" sz="2000" b="1" dirty="0" smtClean="0">
                <a:solidFill>
                  <a:srgbClr val="002060"/>
                </a:solidFill>
                <a:latin typeface="+mj-ea"/>
                <a:ea typeface="+mj-ea"/>
              </a:rPr>
              <a:t>information</a:t>
            </a:r>
            <a:r>
              <a:rPr kumimoji="1" lang="zh-TW" altLang="en-US" sz="2000" b="1" dirty="0" smtClean="0">
                <a:solidFill>
                  <a:srgbClr val="002060"/>
                </a:solidFill>
                <a:latin typeface="+mj-ea"/>
                <a:ea typeface="+mj-ea"/>
              </a:rPr>
              <a:t> </a:t>
            </a:r>
            <a:r>
              <a:rPr kumimoji="1" lang="en-US" altLang="zh-TW" sz="2000" b="1" dirty="0" smtClean="0">
                <a:solidFill>
                  <a:srgbClr val="002060"/>
                </a:solidFill>
                <a:latin typeface="+mj-ea"/>
                <a:ea typeface="+mj-ea"/>
              </a:rPr>
              <a:t>system</a:t>
            </a:r>
          </a:p>
        </p:txBody>
      </p:sp>
      <p:sp>
        <p:nvSpPr>
          <p:cNvPr id="3" name="矩形 2"/>
          <p:cNvSpPr/>
          <p:nvPr/>
        </p:nvSpPr>
        <p:spPr>
          <a:xfrm>
            <a:off x="3323787" y="5993877"/>
            <a:ext cx="5631509" cy="71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latin typeface="+mj-ea"/>
                <a:ea typeface="+mj-ea"/>
              </a:rPr>
              <a:t>Information</a:t>
            </a:r>
            <a:r>
              <a:rPr kumimoji="1" lang="zh-TW" altLang="en-US" dirty="0" smtClean="0">
                <a:latin typeface="+mj-ea"/>
                <a:ea typeface="+mj-ea"/>
              </a:rPr>
              <a:t> </a:t>
            </a:r>
            <a:r>
              <a:rPr kumimoji="1" lang="en-US" altLang="zh-TW" dirty="0" smtClean="0">
                <a:latin typeface="+mj-ea"/>
                <a:ea typeface="+mj-ea"/>
              </a:rPr>
              <a:t>Fluidity</a:t>
            </a:r>
          </a:p>
        </p:txBody>
      </p:sp>
      <p:sp>
        <p:nvSpPr>
          <p:cNvPr id="4" name="向右箭號 3"/>
          <p:cNvSpPr/>
          <p:nvPr/>
        </p:nvSpPr>
        <p:spPr>
          <a:xfrm>
            <a:off x="7869177" y="2200037"/>
            <a:ext cx="680763" cy="493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473665" y="1734943"/>
            <a:ext cx="1425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latin typeface="Arial" charset="0"/>
                <a:ea typeface="Arial" charset="0"/>
                <a:cs typeface="Arial" charset="0"/>
              </a:rPr>
              <a:t>IT-Enabled</a:t>
            </a:r>
            <a:endParaRPr lang="zh-TW" altLang="en-US" sz="2000" dirty="0"/>
          </a:p>
        </p:txBody>
      </p:sp>
      <p:sp>
        <p:nvSpPr>
          <p:cNvPr id="6" name="向右箭號 5"/>
          <p:cNvSpPr/>
          <p:nvPr/>
        </p:nvSpPr>
        <p:spPr>
          <a:xfrm rot="5400000">
            <a:off x="5631382" y="4875726"/>
            <a:ext cx="998274" cy="811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19727" y="2718074"/>
            <a:ext cx="1632447" cy="705610"/>
          </a:xfrm>
          <a:prstGeom prst="rect">
            <a:avLst/>
          </a:prstGeom>
          <a:noFill/>
          <a:ln w="28575">
            <a:solidFill>
              <a:srgbClr val="D34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C00000"/>
                </a:solidFill>
                <a:latin typeface="+mj-ea"/>
                <a:ea typeface="+mj-ea"/>
              </a:rPr>
              <a:t>Information System</a:t>
            </a:r>
            <a:endParaRPr kumimoji="1" lang="en-US" altLang="zh-TW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0869" y="1261080"/>
            <a:ext cx="1632447" cy="697794"/>
          </a:xfrm>
          <a:prstGeom prst="rect">
            <a:avLst/>
          </a:prstGeom>
          <a:noFill/>
          <a:ln w="28575">
            <a:solidFill>
              <a:srgbClr val="D348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C00000"/>
                </a:solidFill>
                <a:latin typeface="+mj-ea"/>
                <a:ea typeface="+mj-ea"/>
              </a:rPr>
              <a:t>Social Media</a:t>
            </a:r>
            <a:endParaRPr kumimoji="1" lang="en-US" altLang="zh-TW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9" name="加號 8"/>
          <p:cNvSpPr/>
          <p:nvPr/>
        </p:nvSpPr>
        <p:spPr>
          <a:xfrm>
            <a:off x="1169911" y="1995927"/>
            <a:ext cx="690149" cy="64579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920014" y="1943329"/>
            <a:ext cx="4965626" cy="994365"/>
            <a:chOff x="6304884" y="974462"/>
            <a:chExt cx="5263337" cy="629456"/>
          </a:xfrm>
        </p:grpSpPr>
        <p:sp>
          <p:nvSpPr>
            <p:cNvPr id="12" name="矩形 11"/>
            <p:cNvSpPr/>
            <p:nvPr/>
          </p:nvSpPr>
          <p:spPr>
            <a:xfrm>
              <a:off x="6304884" y="974462"/>
              <a:ext cx="2037465" cy="62038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Interoperability</a:t>
              </a:r>
            </a:p>
            <a:p>
              <a:pPr algn="ctr"/>
              <a:r>
                <a:rPr kumimoji="1" lang="zh-TW" altLang="en-US" dirty="0" smtClean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互操作性</a:t>
              </a:r>
              <a:endParaRPr kumimoji="1"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340163" y="983533"/>
              <a:ext cx="3228058" cy="62038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不同的系統和組織機構之間相互</a:t>
              </a:r>
              <a:r>
                <a:rPr lang="zh-TW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合作</a:t>
              </a:r>
              <a:endParaRPr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2880664" y="3229718"/>
            <a:ext cx="4965626" cy="980936"/>
            <a:chOff x="6347206" y="2097689"/>
            <a:chExt cx="4965626" cy="620955"/>
          </a:xfrm>
        </p:grpSpPr>
        <p:sp>
          <p:nvSpPr>
            <p:cNvPr id="15" name="矩形 14"/>
            <p:cNvSpPr/>
            <p:nvPr/>
          </p:nvSpPr>
          <p:spPr>
            <a:xfrm>
              <a:off x="6347206" y="2098259"/>
              <a:ext cx="2037465" cy="620385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Contextualization </a:t>
              </a:r>
              <a:br>
                <a:rPr lang="en-US" altLang="zh-TW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</a:br>
              <a:r>
                <a:rPr lang="zh-TW" altLang="en-US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情境化</a:t>
              </a:r>
              <a:endParaRPr kumimoji="1"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384671" y="2097689"/>
              <a:ext cx="2928161" cy="620385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zh-TW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透過情境化了解事件在不同的條件下所發生的</a:t>
              </a:r>
              <a:r>
                <a:rPr kumimoji="1" lang="zh-TW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狀況</a:t>
              </a:r>
              <a:endParaRPr kumimoji="1"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893200" y="731978"/>
            <a:ext cx="4965626" cy="980036"/>
            <a:chOff x="6304884" y="2890215"/>
            <a:chExt cx="4965626" cy="620385"/>
          </a:xfrm>
        </p:grpSpPr>
        <p:sp>
          <p:nvSpPr>
            <p:cNvPr id="18" name="矩形 17"/>
            <p:cNvSpPr/>
            <p:nvPr/>
          </p:nvSpPr>
          <p:spPr>
            <a:xfrm>
              <a:off x="6304884" y="2890215"/>
              <a:ext cx="2037465" cy="620385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connectivity </a:t>
              </a:r>
              <a:br>
                <a:rPr kumimoji="1" lang="en-US" altLang="zh-TW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</a:br>
              <a:r>
                <a:rPr lang="zh-TW" altLang="en-US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連接性</a:t>
              </a:r>
              <a:endParaRPr kumimoji="1" lang="en-US" altLang="zh-TW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340164" y="2890215"/>
              <a:ext cx="2930346" cy="620385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kumimoji="1" lang="zh-TW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可以通過間接關係，</a:t>
              </a:r>
              <a:r>
                <a:rPr kumimoji="1" lang="zh-TW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連接不同</a:t>
              </a:r>
              <a:r>
                <a:rPr kumimoji="1" lang="zh-TW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的</a:t>
              </a:r>
              <a:r>
                <a:rPr kumimoji="1" lang="zh-TW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成員，跨越地理、階層、實體邊界。</a:t>
              </a:r>
              <a:endParaRPr kumimoji="1" lang="en-US" altLang="zh-TW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74171" y="452846"/>
            <a:ext cx="11930743" cy="40840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2115679" y="2157289"/>
            <a:ext cx="777521" cy="52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531261" y="1978934"/>
            <a:ext cx="2467537" cy="98296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Leveraging</a:t>
            </a:r>
            <a:r>
              <a:rPr kumimoji="1" lang="zh-TW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1"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phase</a:t>
            </a:r>
            <a:endParaRPr kumimoji="1" lang="en-US" altLang="zh-TW" dirty="0" smtClean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32809" y="731978"/>
            <a:ext cx="2467537" cy="9800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Deploying</a:t>
            </a:r>
            <a:r>
              <a:rPr kumimoji="1" lang="zh-TW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1"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phase</a:t>
            </a:r>
            <a:endParaRPr kumimoji="1" lang="en-US" altLang="zh-TW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478029" y="3220455"/>
            <a:ext cx="2467537" cy="98003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Adapting</a:t>
            </a:r>
            <a:r>
              <a:rPr lang="zh-TW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phase</a:t>
            </a:r>
            <a:endParaRPr kumimoji="1" lang="en-US" altLang="zh-TW" dirty="0" smtClean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9" name="向右箭號 28"/>
          <p:cNvSpPr/>
          <p:nvPr/>
        </p:nvSpPr>
        <p:spPr>
          <a:xfrm>
            <a:off x="6198728" y="995966"/>
            <a:ext cx="979157" cy="474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/>
          <p:cNvSpPr/>
          <p:nvPr/>
        </p:nvSpPr>
        <p:spPr>
          <a:xfrm>
            <a:off x="6216629" y="2219434"/>
            <a:ext cx="979157" cy="474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/>
          <p:cNvSpPr/>
          <p:nvPr/>
        </p:nvSpPr>
        <p:spPr>
          <a:xfrm>
            <a:off x="6182763" y="3500017"/>
            <a:ext cx="979157" cy="474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42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0.35976 2.96296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35977 -1.11111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35976 7.40741E-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2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977 0 " pathEditMode="relative" ptsTypes="AA">
                                      <p:cBhvr>
                                        <p:cTn id="7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977 0 " pathEditMode="relative" ptsTypes="AA">
                                      <p:cBhvr>
                                        <p:cTn id="7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977 0 " pathEditMode="relative" ptsTypes="AA">
                                      <p:cBhvr>
                                        <p:cTn id="7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4" grpId="1" animBg="1"/>
      <p:bldP spid="5" grpId="0"/>
      <p:bldP spid="5" grpId="1"/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24" grpId="0" animBg="1"/>
      <p:bldP spid="25" grpId="0" animBg="1"/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00666" y="547975"/>
            <a:ext cx="77046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3.1 Deploying phase</a:t>
            </a:r>
            <a:endParaRPr lang="zh-TW" altLang="zh-TW" sz="2400" dirty="0" smtClean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kumimoji="1" lang="en-US" altLang="zh-TW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kumimoji="1" lang="zh-TW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0664" y="1563638"/>
            <a:ext cx="755226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開會可以直接透過 </a:t>
            </a:r>
            <a:r>
              <a:rPr lang="en-US" altLang="zh-TW" sz="2500" dirty="0" smtClean="0">
                <a:latin typeface="Heiti TC Light" charset="-120"/>
                <a:ea typeface="Heiti TC Light" charset="-120"/>
                <a:cs typeface="Heiti TC Light" charset="-120"/>
              </a:rPr>
              <a:t>iSender </a:t>
            </a:r>
            <a:r>
              <a:rPr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交換名片，搖一搖，就可以直接與在場所有人交換名片，名片有名字、照片讓人快速認識夥伴。</a:t>
            </a:r>
            <a:endParaRPr lang="en-US" altLang="zh-TW" sz="25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>
              <a:defRPr/>
            </a:pP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                                                           </a:t>
            </a:r>
            <a:endParaRPr lang="en-US" altLang="zh-TW" sz="25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>
              <a:defRPr/>
            </a:pPr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                                                                         </a:t>
            </a:r>
            <a:r>
              <a:rPr lang="zh-TW" altLang="fi-FI" sz="2500" dirty="0" smtClean="0">
                <a:latin typeface="Heiti TC Light" charset="-120"/>
                <a:ea typeface="Heiti TC Light" charset="-120"/>
                <a:cs typeface="Heiti TC Light" charset="-120"/>
              </a:rPr>
              <a:t>孟瑜</a:t>
            </a:r>
            <a:r>
              <a:rPr lang="zh-TW" altLang="en-US" sz="2500" dirty="0" smtClean="0">
                <a:latin typeface="Heiti TC Light" charset="-120"/>
                <a:ea typeface="Heiti TC Light" charset="-120"/>
                <a:cs typeface="Heiti TC Light" charset="-120"/>
              </a:rPr>
              <a:t> </a:t>
            </a:r>
            <a:r>
              <a:rPr lang="fi-FI" altLang="zh-TW" sz="2500" dirty="0" smtClean="0">
                <a:latin typeface="Heiti TC Light" charset="-120"/>
                <a:ea typeface="Heiti TC Light" charset="-120"/>
                <a:cs typeface="Heiti TC Light" charset="-120"/>
              </a:rPr>
              <a:t>0202</a:t>
            </a:r>
            <a:endParaRPr lang="en-US" altLang="zh-TW" sz="25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0665" y="4136306"/>
            <a:ext cx="75522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dirty="0">
                <a:latin typeface="Heiti TC Light" charset="-120"/>
                <a:ea typeface="Heiti TC Light" charset="-120"/>
                <a:cs typeface="Heiti TC Light" charset="-120"/>
              </a:rPr>
              <a:t>供應商與客戶可以及時分享資訊，並且透過系統下單，提升競爭力。</a:t>
            </a:r>
            <a:endParaRPr lang="en-US" altLang="zh-TW" sz="25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lang="en-US" altLang="zh-TW" sz="25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lang="zh-TW" altLang="en-US" sz="2500" dirty="0" smtClean="0">
                <a:solidFill>
                  <a:schemeClr val="dk1"/>
                </a:solidFill>
                <a:latin typeface="Heiti TC Light" charset="-120"/>
                <a:ea typeface="Heiti TC Light" charset="-120"/>
                <a:cs typeface="Heiti TC Light" charset="-120"/>
              </a:rPr>
              <a:t>                                                                      黃部長 </a:t>
            </a:r>
            <a:r>
              <a:rPr lang="en-US" altLang="zh-TW" sz="2500" dirty="0" smtClean="0">
                <a:solidFill>
                  <a:schemeClr val="dk1"/>
                </a:solidFill>
                <a:latin typeface="Heiti TC Light" charset="-120"/>
                <a:ea typeface="Heiti TC Light" charset="-120"/>
                <a:cs typeface="Heiti TC Light" charset="-120"/>
              </a:rPr>
              <a:t>0202</a:t>
            </a:r>
            <a:endParaRPr lang="en-US" altLang="zh-TW" sz="25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00665" y="3680469"/>
            <a:ext cx="975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smtClean="0">
                <a:latin typeface="Helvetica" charset="0"/>
                <a:ea typeface="Helvetica" charset="0"/>
                <a:cs typeface="Helvetica" charset="0"/>
              </a:rPr>
              <a:t>Collective seeking opportunities through co-governance</a:t>
            </a:r>
            <a:endParaRPr lang="zh-TW" altLang="zh-TW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0664" y="1061634"/>
            <a:ext cx="8551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latin typeface="Helvetica" charset="0"/>
                <a:ea typeface="Helvetica" charset="0"/>
                <a:cs typeface="Helvetica" charset="0"/>
              </a:rPr>
              <a:t>Bridging communication gap through boundary spanning activities</a:t>
            </a:r>
            <a:endParaRPr lang="zh-TW" altLang="zh-TW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39"/>
          <a:stretch/>
        </p:blipFill>
        <p:spPr>
          <a:xfrm>
            <a:off x="9167677" y="1017233"/>
            <a:ext cx="2463369" cy="265211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5" t="3290" r="3239" b="4865"/>
          <a:stretch/>
        </p:blipFill>
        <p:spPr>
          <a:xfrm>
            <a:off x="9651999" y="3770244"/>
            <a:ext cx="1257701" cy="21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3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5"/>
          <p:cNvSpPr txBox="1">
            <a:spLocks/>
          </p:cNvSpPr>
          <p:nvPr/>
        </p:nvSpPr>
        <p:spPr>
          <a:xfrm>
            <a:off x="6584356" y="1428729"/>
            <a:ext cx="5353643" cy="5090604"/>
          </a:xfrm>
          <a:prstGeom prst="rect">
            <a:avLst/>
          </a:prstGeom>
        </p:spPr>
        <p:txBody>
          <a:bodyPr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en-US" altLang="zh-TW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Relationships</a:t>
            </a:r>
            <a:r>
              <a:rPr kumimoji="1" lang="en-US" altLang="zh-TW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are the result of enactments carried out by the actors and can be characterized by factors, like </a:t>
            </a:r>
            <a:r>
              <a:rPr kumimoji="1" lang="en-US" altLang="zh-TW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technology</a:t>
            </a:r>
            <a:r>
              <a:rPr kumimoji="1" lang="en-US" altLang="zh-TW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kumimoji="1" lang="en-US" altLang="zh-TW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knowledge</a:t>
            </a:r>
            <a:r>
              <a:rPr kumimoji="1" lang="en-US" altLang="zh-TW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kumimoji="1" lang="en-US" altLang="zh-TW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social relations</a:t>
            </a:r>
            <a:r>
              <a:rPr kumimoji="1" lang="en-US" altLang="zh-TW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kumimoji="1" lang="en-US" altLang="zh-TW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administrative routines</a:t>
            </a:r>
            <a:r>
              <a:rPr kumimoji="1" lang="en-US" altLang="zh-TW" sz="2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kumimoji="1" lang="en-US" altLang="zh-TW" sz="22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legal ties </a:t>
            </a:r>
            <a:r>
              <a:rPr kumimoji="1" lang="en-US" altLang="zh-TW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kumimoji="1" lang="en-US" altLang="zh-TW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Axelsson</a:t>
            </a:r>
            <a:r>
              <a:rPr kumimoji="1" lang="en-US" altLang="zh-TW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1992;Ha·kansson and </a:t>
            </a:r>
            <a:r>
              <a:rPr kumimoji="1" lang="en-US" altLang="zh-TW" sz="22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Snehotna</a:t>
            </a:r>
            <a:r>
              <a:rPr kumimoji="1" lang="en-US" altLang="zh-TW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1995).</a:t>
            </a:r>
          </a:p>
          <a:p>
            <a:pPr algn="just"/>
            <a:endParaRPr kumimoji="1" lang="en-US" altLang="zh-TW" sz="2200" dirty="0" smtClean="0"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kumimoji="1" lang="en-US" altLang="zh-TW" sz="2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Actors are indirectly connected to other actors through relationships. This is called connectivity</a:t>
            </a:r>
          </a:p>
          <a:p>
            <a:pPr algn="just"/>
            <a:r>
              <a:rPr kumimoji="1" lang="zh-TW" altLang="en-US" sz="2200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可以通過間接關係，連接到不同的成員。</a:t>
            </a:r>
            <a:endParaRPr kumimoji="1" lang="en-US" altLang="zh-TW" sz="2200" dirty="0" smtClean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just"/>
            <a:r>
              <a:rPr kumimoji="1" lang="zh-TW" altLang="en-US" sz="2200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跨越原有邊界，直接連接。</a:t>
            </a:r>
            <a:endParaRPr kumimoji="1" lang="en-US" altLang="zh-TW" sz="2200" dirty="0" smtClean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26" y="1432556"/>
            <a:ext cx="5691590" cy="38389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00666" y="547975"/>
            <a:ext cx="77046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3.1 Deploying phase</a:t>
            </a:r>
            <a:r>
              <a:rPr lang="zh-TW" altLang="en-US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-&gt;</a:t>
            </a:r>
            <a:r>
              <a:rPr lang="zh-TW" altLang="en-US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TW" sz="24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Connectivity</a:t>
            </a:r>
            <a:r>
              <a:rPr lang="zh-TW" altLang="en-US" sz="2400" b="1" dirty="0" smtClean="0">
                <a:solidFill>
                  <a:srgbClr val="FF0000"/>
                </a:solidFill>
                <a:latin typeface="Heiti TC Light" charset="-120"/>
                <a:ea typeface="Heiti TC Light" charset="-120"/>
                <a:cs typeface="Heiti TC Light" charset="-120"/>
              </a:rPr>
              <a:t>  連結性</a:t>
            </a:r>
            <a:endParaRPr lang="zh-TW" altLang="zh-TW" sz="2400" dirty="0" smtClean="0">
              <a:solidFill>
                <a:srgbClr val="FF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endParaRPr kumimoji="1" lang="en-US" altLang="zh-TW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kumimoji="1" lang="zh-TW" alt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21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裁剪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裁剪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557</TotalTime>
  <Words>1042</Words>
  <Application>Microsoft Macintosh PowerPoint</Application>
  <PresentationFormat>寬螢幕</PresentationFormat>
  <Paragraphs>101</Paragraphs>
  <Slides>17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Calibri</vt:lpstr>
      <vt:lpstr>Franklin Gothic Book</vt:lpstr>
      <vt:lpstr>Heiti TC Light</vt:lpstr>
      <vt:lpstr>Helvetica</vt:lpstr>
      <vt:lpstr>Helvetica Bold Oblique</vt:lpstr>
      <vt:lpstr>Times New Roman</vt:lpstr>
      <vt:lpstr>新細明體</vt:lpstr>
      <vt:lpstr>Arial</vt:lpstr>
      <vt:lpstr>裁剪</vt:lpstr>
      <vt:lpstr>點陣圖影像</vt:lpstr>
      <vt:lpstr>The role of Information Fluidity in Enterprise Social Media based information system - CCP iSender</vt:lpstr>
      <vt:lpstr>長春石化</vt:lpstr>
      <vt:lpstr>PowerPoint 簡報</vt:lpstr>
      <vt:lpstr>The information isolated island  資訊孤島</vt:lpstr>
      <vt:lpstr>iSender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徵用 appropriation</vt:lpstr>
      <vt:lpstr>Enterprise social media based information system in CCP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Information Fluidity in Enterprise Social Media based information system - CCP iSender</dc:title>
  <dc:creator>黃振皓</dc:creator>
  <cp:lastModifiedBy>黃振皓</cp:lastModifiedBy>
  <cp:revision>89</cp:revision>
  <dcterms:created xsi:type="dcterms:W3CDTF">2017-01-16T22:49:25Z</dcterms:created>
  <dcterms:modified xsi:type="dcterms:W3CDTF">2017-01-17T08:07:20Z</dcterms:modified>
</cp:coreProperties>
</file>